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Ներածություն" id="{7910a2b7-66a7-a53b-3c3d-6ea54d0c247d}">
          <p14:sldIdLst>
            <p14:sldId id="256"/>
            <p14:sldId id="257"/>
          </p14:sldIdLst>
        </p14:section>
        <p14:section name="Վերլուծություն" id="{460c787d-7b5a-13bc-83d7-ec863b9c1475}">
          <p14:sldIdLst>
            <p14:sldId id="258"/>
            <p14:sldId id="259"/>
          </p14:sldIdLst>
        </p14:section>
        <p14:section name="Հաջորդ քայլեր" id="{46a17824-2a38-7e03-bd47-e8900272a68c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Եկամուտ (մլն AMD)</c:v>
                </c:pt>
              </c:strCache>
            </c:strRef>
          </c:tx>
          <c:spPr>
            <a:solidFill>
              <a:srgbClr val="4AA3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</c:v>
                </c:pt>
                <c:pt idx="1">
                  <c:v>20</c:v>
                </c:pt>
                <c:pt idx="2">
                  <c:v>19</c:v>
                </c:pt>
                <c:pt idx="3">
                  <c:v>22</c:v>
                </c:pt>
                <c:pt idx="4">
                  <c:v>24</c:v>
                </c:pt>
                <c:pt idx="5">
                  <c:v>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Ծախս (մլն AMD)</c:v>
                </c:pt>
              </c:strCache>
            </c:strRef>
          </c:tx>
          <c:spPr>
            <a:solidFill>
              <a:srgbClr val="0D1B2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14</c:v>
                </c:pt>
                <c:pt idx="1">
                  <c:v>15</c:v>
                </c:pt>
                <c:pt idx="2">
                  <c:v>15</c:v>
                </c:pt>
                <c:pt idx="3">
                  <c:v>16</c:v>
                </c:pt>
                <c:pt idx="4">
                  <c:v>16</c:v>
                </c:pt>
                <c:pt idx="5">
                  <c:v>18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D1B2E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Ծախսերի կառուցվածք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6FD9"/>
              </a:solidFill>
              <a:effectLst/>
            </c:spPr>
          </c:dPt>
          <c:dPt>
            <c:idx val="1"/>
            <c:bubble3D val="0"/>
            <c:spPr>
              <a:solidFill>
                <a:srgbClr val="0D1B2E"/>
              </a:solidFill>
              <a:effectLst/>
            </c:spPr>
          </c:dPt>
          <c:dPt>
            <c:idx val="2"/>
            <c:bubble3D val="0"/>
            <c:spPr>
              <a:solidFill>
                <a:srgbClr val="7C5CFF"/>
              </a:solidFill>
              <a:effectLst/>
            </c:spPr>
          </c:dPt>
          <c:dPt>
            <c:idx val="3"/>
            <c:bubble3D val="0"/>
            <c:spPr>
              <a:solidFill>
                <a:srgbClr val="0E9F6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Աշխատավարձեր</c:v>
                </c:pt>
                <c:pt idx="1">
                  <c:v>Մարքեթինգ</c:v>
                </c:pt>
                <c:pt idx="2">
                  <c:v>Գործառնական</c:v>
                </c:pt>
                <c:pt idx="3">
                  <c:v>Այլ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18</c:v>
                </c:pt>
                <c:pt idx="2">
                  <c:v>24</c:v>
                </c:pt>
                <c:pt idx="3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384048" cy="38404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/>
        </p:nvSpPr>
        <p:spPr>
          <a:xfrm>
            <a:off x="1051560" y="4572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OptimoFlow</a:t>
            </a:r>
            <a:endParaRPr lang="en-US" sz="18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OptimoFlow • Օրինակային տվյալներ. փոխարինեք Ձեր տվյալներով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Financial Reporting Dashboard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Ֆինանսական հաշվետվության ձևանմուշ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Հիմնական ցուցանիշներ</a:t>
            </a:r>
            <a:endParaRPr lang="en-US" sz="2800" dirty="0"/>
          </a:p>
        </p:txBody>
      </p:sp>
      <p:sp>
        <p:nvSpPr>
          <p:cNvPr id="3" name="KPI card 1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4" name="KPI dot 1"/>
          <p:cNvSpPr/>
          <p:nvPr/>
        </p:nvSpPr>
        <p:spPr>
          <a:xfrm>
            <a:off x="62179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KPI value 1"/>
          <p:cNvSpPr txBox="1"/>
          <p:nvPr/>
        </p:nvSpPr>
        <p:spPr>
          <a:xfrm>
            <a:off x="62179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128M AMD</a:t>
            </a:r>
            <a:endParaRPr lang="en-US" sz="2200" dirty="0"/>
          </a:p>
        </p:txBody>
      </p:sp>
      <p:sp>
        <p:nvSpPr>
          <p:cNvPr id="6" name="KPI label 1"/>
          <p:cNvSpPr txBox="1"/>
          <p:nvPr/>
        </p:nvSpPr>
        <p:spPr>
          <a:xfrm>
            <a:off x="62179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Եկամուտ</a:t>
            </a:r>
            <a:endParaRPr lang="en-US" sz="1200" dirty="0"/>
          </a:p>
        </p:txBody>
      </p:sp>
      <p:sp>
        <p:nvSpPr>
          <p:cNvPr id="7" name="KPI card 2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8" name="KPI dot 2"/>
          <p:cNvSpPr/>
          <p:nvPr/>
        </p:nvSpPr>
        <p:spPr>
          <a:xfrm>
            <a:off x="272491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KPI value 2"/>
          <p:cNvSpPr txBox="1"/>
          <p:nvPr/>
        </p:nvSpPr>
        <p:spPr>
          <a:xfrm>
            <a:off x="272491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94M AMD</a:t>
            </a:r>
            <a:endParaRPr lang="en-US" sz="2200" dirty="0"/>
          </a:p>
        </p:txBody>
      </p:sp>
      <p:sp>
        <p:nvSpPr>
          <p:cNvPr id="10" name="KPI label 2"/>
          <p:cNvSpPr txBox="1"/>
          <p:nvPr/>
        </p:nvSpPr>
        <p:spPr>
          <a:xfrm>
            <a:off x="272491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Ծախսեր</a:t>
            </a:r>
            <a:endParaRPr lang="en-US" sz="1200" dirty="0"/>
          </a:p>
        </p:txBody>
      </p:sp>
      <p:sp>
        <p:nvSpPr>
          <p:cNvPr id="11" name="KPI card 3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2" name="KPI dot 3"/>
          <p:cNvSpPr/>
          <p:nvPr/>
        </p:nvSpPr>
        <p:spPr>
          <a:xfrm>
            <a:off x="482803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KPI value 3"/>
          <p:cNvSpPr txBox="1"/>
          <p:nvPr/>
        </p:nvSpPr>
        <p:spPr>
          <a:xfrm>
            <a:off x="482803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26.6%</a:t>
            </a:r>
            <a:endParaRPr lang="en-US" sz="2200" dirty="0"/>
          </a:p>
        </p:txBody>
      </p:sp>
      <p:sp>
        <p:nvSpPr>
          <p:cNvPr id="14" name="KPI label 3"/>
          <p:cNvSpPr txBox="1"/>
          <p:nvPr/>
        </p:nvSpPr>
        <p:spPr>
          <a:xfrm>
            <a:off x="482803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Շահութաբերություն</a:t>
            </a:r>
            <a:endParaRPr lang="en-US" sz="1200" dirty="0"/>
          </a:p>
        </p:txBody>
      </p:sp>
      <p:sp>
        <p:nvSpPr>
          <p:cNvPr id="15" name="KPI card 4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6" name="KPI dot 4"/>
          <p:cNvSpPr/>
          <p:nvPr/>
        </p:nvSpPr>
        <p:spPr>
          <a:xfrm>
            <a:off x="693115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KPI value 4"/>
          <p:cNvSpPr txBox="1"/>
          <p:nvPr/>
        </p:nvSpPr>
        <p:spPr>
          <a:xfrm>
            <a:off x="693115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18M AMD</a:t>
            </a:r>
            <a:endParaRPr lang="en-US" sz="2200" dirty="0"/>
          </a:p>
        </p:txBody>
      </p:sp>
      <p:sp>
        <p:nvSpPr>
          <p:cNvPr id="18" name="KPI label 4"/>
          <p:cNvSpPr txBox="1"/>
          <p:nvPr/>
        </p:nvSpPr>
        <p:spPr>
          <a:xfrm>
            <a:off x="693115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Զուտ դրամական հոսք</a:t>
            </a:r>
            <a:endParaRPr lang="en-US" sz="1200" dirty="0"/>
          </a:p>
        </p:txBody>
      </p:sp>
      <p:sp>
        <p:nvSpPr>
          <p:cNvPr id="19" name="Includes heading"/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Dashboard-ի բաժինները</a:t>
            </a:r>
            <a:endParaRPr lang="en-US" sz="1800" dirty="0"/>
          </a:p>
        </p:txBody>
      </p:sp>
      <p:sp>
        <p:nvSpPr>
          <p:cNvPr id="20" name="Includes list"/>
          <p:cNvSpPr txBox="1"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P&amp;L և բյուջեի կատարում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Դրամական հոսքեր (Cash Flow)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Ծախսերի կառուցվածք և շեղումներ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Եկամուտ և ծախս ըստ ամիսների</a:t>
            </a:r>
            <a:endParaRPr lang="en-US" sz="2800" dirty="0"/>
          </a:p>
        </p:txBody>
      </p:sp>
      <p:graphicFrame>
        <p:nvGraphicFramePr>
          <p:cNvPr id="3" name="Trend chart" descr=""/>
          <p:cNvGraphicFramePr/>
          <p:nvPr/>
        </p:nvGraphicFramePr>
        <p:xfrm>
          <a:off x="457200" y="114300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sights panel"/>
          <p:cNvSpPr/>
          <p:nvPr/>
        </p:nvSpPr>
        <p:spPr>
          <a:xfrm>
            <a:off x="6217920" y="1188720"/>
            <a:ext cx="2468880" cy="338328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/>
        </p:spPr>
      </p:sp>
      <p:sp>
        <p:nvSpPr>
          <p:cNvPr id="5" name="Insights heading"/>
          <p:cNvSpPr txBox="1"/>
          <p:nvPr/>
        </p:nvSpPr>
        <p:spPr>
          <a:xfrm>
            <a:off x="6400800" y="1325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Եզրակացություններ</a:t>
            </a:r>
            <a:endParaRPr lang="en-US" sz="1400" dirty="0"/>
          </a:p>
        </p:txBody>
      </p:sp>
      <p:sp>
        <p:nvSpPr>
          <p:cNvPr id="6" name="Insights list"/>
          <p:cNvSpPr txBox="1"/>
          <p:nvPr/>
        </p:nvSpPr>
        <p:spPr>
          <a:xfrm>
            <a:off x="6400800" y="1828800"/>
            <a:ext cx="2103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Եկամուտն աճել է 39%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Ծախսերն աճել են 29%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Շահույթի մարժա՝ 26.6%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Ծախսերի կառուցվածք</a:t>
            </a:r>
            <a:endParaRPr lang="en-US" sz="2800" dirty="0"/>
          </a:p>
        </p:txBody>
      </p:sp>
      <p:graphicFrame>
        <p:nvGraphicFramePr>
          <p:cNvPr id="3" name="Breakdown chart" descr=""/>
          <p:cNvGraphicFramePr/>
          <p:nvPr/>
        </p:nvGraphicFramePr>
        <p:xfrm>
          <a:off x="457200" y="1143000"/>
          <a:ext cx="402336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Breakdow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463040"/>
          <a:ext cx="39319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3444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Հոդված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Արժեք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Մաս, 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Աշխատավարձեր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42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45%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Մարքեթինգ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18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19%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Գործառնական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24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26%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Այլ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11%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Ինչպես օգտագործել այս ձևանմուշը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4" name="Step circle 1"/>
          <p:cNvSpPr/>
          <p:nvPr/>
        </p:nvSpPr>
        <p:spPr>
          <a:xfrm>
            <a:off x="68580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ber 1"/>
          <p:cNvSpPr txBox="1"/>
          <p:nvPr/>
        </p:nvSpPr>
        <p:spPr>
          <a:xfrm>
            <a:off x="68580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Step title 1"/>
          <p:cNvSpPr txBox="1"/>
          <p:nvPr/>
        </p:nvSpPr>
        <p:spPr>
          <a:xfrm>
            <a:off x="68580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Փոխարինեք թվերը</a:t>
            </a:r>
            <a:endParaRPr lang="en-US" sz="1800" dirty="0"/>
          </a:p>
        </p:txBody>
      </p:sp>
      <p:sp>
        <p:nvSpPr>
          <p:cNvPr id="7" name="Step text 1"/>
          <p:cNvSpPr txBox="1"/>
          <p:nvPr/>
        </p:nvSpPr>
        <p:spPr>
          <a:xfrm>
            <a:off x="68580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Աջ սեղմեք գրաֆիկի վրա → Edit Data և մուտքագրեք Ձեր տվյալները։</a:t>
            </a:r>
            <a:endParaRPr lang="en-US" sz="1400" dirty="0"/>
          </a:p>
        </p:txBody>
      </p:sp>
      <p:sp>
        <p:nvSpPr>
          <p:cNvPr id="8" name="Step card 2"/>
          <p:cNvSpPr/>
          <p:nvPr/>
        </p:nvSpPr>
        <p:spPr>
          <a:xfrm>
            <a:off x="329184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9" name="Step circle 2"/>
          <p:cNvSpPr/>
          <p:nvPr/>
        </p:nvSpPr>
        <p:spPr>
          <a:xfrm>
            <a:off x="352044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52044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Step title 2"/>
          <p:cNvSpPr txBox="1"/>
          <p:nvPr/>
        </p:nvSpPr>
        <p:spPr>
          <a:xfrm>
            <a:off x="352044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Ավելացրեք լոգոն</a:t>
            </a:r>
            <a:endParaRPr lang="en-US" sz="1800" dirty="0"/>
          </a:p>
        </p:txBody>
      </p:sp>
      <p:sp>
        <p:nvSpPr>
          <p:cNvPr id="12" name="Step text 2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Տեղադրեք Ձեր ընկերության լոգոն և գույները Slide Master-ում։</a:t>
            </a:r>
            <a:endParaRPr lang="en-US" sz="1400" dirty="0"/>
          </a:p>
        </p:txBody>
      </p:sp>
      <p:sp>
        <p:nvSpPr>
          <p:cNvPr id="13" name="Step card 3"/>
          <p:cNvSpPr/>
          <p:nvPr/>
        </p:nvSpPr>
        <p:spPr>
          <a:xfrm>
            <a:off x="612648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14" name="Step circle 3"/>
          <p:cNvSpPr/>
          <p:nvPr/>
        </p:nvSpPr>
        <p:spPr>
          <a:xfrm>
            <a:off x="635508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tep number 3"/>
          <p:cNvSpPr txBox="1"/>
          <p:nvPr/>
        </p:nvSpPr>
        <p:spPr>
          <a:xfrm>
            <a:off x="635508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Step title 3"/>
          <p:cNvSpPr txBox="1"/>
          <p:nvPr/>
        </p:nvSpPr>
        <p:spPr>
          <a:xfrm>
            <a:off x="635508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Թարմացրեք ամեն ամիս</a:t>
            </a:r>
            <a:endParaRPr lang="en-US" sz="1800" dirty="0"/>
          </a:p>
        </p:txBody>
      </p:sp>
      <p:sp>
        <p:nvSpPr>
          <p:cNvPr id="17" name="Step text 3"/>
          <p:cNvSpPr txBox="1"/>
          <p:nvPr/>
        </p:nvSpPr>
        <p:spPr>
          <a:xfrm>
            <a:off x="635508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BI-ի ցուցանիշները փոխանցեք այս հաշվետվության մեջ։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Պետք է օգնություն՞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arshakaraqelyan@gmail.com  •  +374 91 115100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timoFlow">
  <a:themeElements>
    <a:clrScheme name="OptimoFlow">
      <a:dk1>
        <a:srgbClr val="07111F"/>
      </a:dk1>
      <a:lt1>
        <a:srgbClr val="FFFFFF"/>
      </a:lt1>
      <a:dk2>
        <a:srgbClr val="0D1B2E"/>
      </a:dk2>
      <a:lt2>
        <a:srgbClr val="EEF3F9"/>
      </a:lt2>
      <a:accent1>
        <a:srgbClr val="2EE6A6"/>
      </a:accent1>
      <a:accent2>
        <a:srgbClr val="4AA3FF"/>
      </a:accent2>
      <a:accent3>
        <a:srgbClr val="FFCF5A"/>
      </a:accent3>
      <a:accent4>
        <a:srgbClr val="7C5CFF"/>
      </a:accent4>
      <a:accent5>
        <a:srgbClr val="FF6B8A"/>
      </a:accent5>
      <a:accent6>
        <a:srgbClr val="56677F"/>
      </a:accent6>
      <a:hlink>
        <a:srgbClr val="4AA3FF"/>
      </a:hlink>
      <a:folHlink>
        <a:srgbClr val="7C5CFF"/>
      </a:folHlink>
    </a:clrScheme>
    <a:fontScheme name="OptimoFlow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OptimoFlow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Reporting Dashboard</dc:title>
  <dc:subject>PptxGenJS Presentation</dc:subject>
  <dc:creator>OptimoFlow</dc:creator>
  <cp:lastModifiedBy>OptimoFlow</cp:lastModifiedBy>
  <cp:revision>1</cp:revision>
  <dcterms:created xsi:type="dcterms:W3CDTF">2026-10-28T05:31:48Z</dcterms:created>
  <dcterms:modified xsi:type="dcterms:W3CDTF">2026-10-28T05:31:48Z</dcterms:modified>
</cp:coreProperties>
</file>