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Ներածություն" id="{fe29c566-342a-887f-1048-4b940fa57f26}">
          <p14:sldIdLst>
            <p14:sldId id="256"/>
            <p14:sldId id="257"/>
          </p14:sldIdLst>
        </p14:section>
        <p14:section name="Վերլուծություն" id="{e903acde-576a-f54c-e13a-f5931f9dbc69}">
          <p14:sldIdLst>
            <p14:sldId id="258"/>
            <p14:sldId id="259"/>
          </p14:sldIdLst>
        </p14:section>
        <p14:section name="Հաջորդ քայլեր" id="{c49c752c-fcb0-53ab-064f-b1743ea625a2}">
          <p14:sldIdLst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Վաճառք (մլն AMD)</c:v>
                </c:pt>
              </c:strCache>
            </c:strRef>
          </c:tx>
          <c:spPr>
            <a:solidFill>
              <a:srgbClr val="4AA3F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0D1B2E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Հնվ</c:v>
                  </c:pt>
                  <c:pt idx="1">
                    <c:v>Փտվ</c:v>
                  </c:pt>
                  <c:pt idx="2">
                    <c:v>Մրտ</c:v>
                  </c:pt>
                  <c:pt idx="3">
                    <c:v>Ապր</c:v>
                  </c:pt>
                  <c:pt idx="4">
                    <c:v>Մյս</c:v>
                  </c:pt>
                  <c:pt idx="5">
                    <c:v>Հնս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28</c:v>
                </c:pt>
                <c:pt idx="1">
                  <c:v>31</c:v>
                </c:pt>
                <c:pt idx="2">
                  <c:v>29</c:v>
                </c:pt>
                <c:pt idx="3">
                  <c:v>35</c:v>
                </c:pt>
                <c:pt idx="4">
                  <c:v>38</c:v>
                </c:pt>
                <c:pt idx="5">
                  <c:v>43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0D1B2E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6677F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6677F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Վաճառք ըստ խմբերի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E6FD9"/>
              </a:solidFill>
              <a:effectLst/>
            </c:spPr>
          </c:dPt>
          <c:dPt>
            <c:idx val="1"/>
            <c:bubble3D val="0"/>
            <c:spPr>
              <a:solidFill>
                <a:srgbClr val="0D1B2E"/>
              </a:solidFill>
              <a:effectLst/>
            </c:spPr>
          </c:dPt>
          <c:dPt>
            <c:idx val="2"/>
            <c:bubble3D val="0"/>
            <c:spPr>
              <a:solidFill>
                <a:srgbClr val="7C5CFF"/>
              </a:solidFill>
              <a:effectLst/>
            </c:spPr>
          </c:dPt>
          <c:dPt>
            <c:idx val="3"/>
            <c:bubble3D val="0"/>
            <c:spPr>
              <a:solidFill>
                <a:srgbClr val="0E9F6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Խումբ A</c:v>
                </c:pt>
                <c:pt idx="1">
                  <c:v>Խումբ B</c:v>
                </c:pt>
                <c:pt idx="2">
                  <c:v>Խումբ C</c:v>
                </c:pt>
                <c:pt idx="3">
                  <c:v>Այլ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16</c:v>
                </c:pt>
                <c:pt idx="1">
                  <c:v>12</c:v>
                </c:pt>
                <c:pt idx="2">
                  <c:v>9</c:v>
                </c:pt>
                <c:pt idx="3">
                  <c:v>6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6677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384048" cy="384048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/>
          <p:nvPr/>
        </p:nvSpPr>
        <p:spPr>
          <a:xfrm>
            <a:off x="1051560" y="457200"/>
            <a:ext cx="2743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OptimoFlow</a:t>
            </a:r>
            <a:endParaRPr lang="en-US" sz="18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5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OptimoFlow • Օրինակային տվյալներ. փոխարինեք Ձեր տվյալներով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Sales KPI Dashboard</a:t>
            </a:r>
            <a:endParaRPr lang="en-US" sz="3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Վաճառքի ամսական հաշվետվության ձևանմուշ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Հիմնական ցուցանիշներ</a:t>
            </a:r>
            <a:endParaRPr lang="en-US" sz="2800" dirty="0"/>
          </a:p>
        </p:txBody>
      </p:sp>
      <p:sp>
        <p:nvSpPr>
          <p:cNvPr id="3" name="KPI card 1"/>
          <p:cNvSpPr/>
          <p:nvPr/>
        </p:nvSpPr>
        <p:spPr>
          <a:xfrm>
            <a:off x="45720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4" name="KPI dot 1"/>
          <p:cNvSpPr/>
          <p:nvPr/>
        </p:nvSpPr>
        <p:spPr>
          <a:xfrm>
            <a:off x="62179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KPI value 1"/>
          <p:cNvSpPr txBox="1"/>
          <p:nvPr/>
        </p:nvSpPr>
        <p:spPr>
          <a:xfrm>
            <a:off x="62179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43M AMD</a:t>
            </a:r>
            <a:endParaRPr lang="en-US" sz="2200" dirty="0"/>
          </a:p>
        </p:txBody>
      </p:sp>
      <p:sp>
        <p:nvSpPr>
          <p:cNvPr id="6" name="KPI label 1"/>
          <p:cNvSpPr txBox="1"/>
          <p:nvPr/>
        </p:nvSpPr>
        <p:spPr>
          <a:xfrm>
            <a:off x="62179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Ամսական վաճառք</a:t>
            </a:r>
            <a:endParaRPr lang="en-US" sz="1200" dirty="0"/>
          </a:p>
        </p:txBody>
      </p:sp>
      <p:sp>
        <p:nvSpPr>
          <p:cNvPr id="7" name="KPI card 2"/>
          <p:cNvSpPr/>
          <p:nvPr/>
        </p:nvSpPr>
        <p:spPr>
          <a:xfrm>
            <a:off x="256032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8" name="KPI dot 2"/>
          <p:cNvSpPr/>
          <p:nvPr/>
        </p:nvSpPr>
        <p:spPr>
          <a:xfrm>
            <a:off x="272491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KPI value 2"/>
          <p:cNvSpPr txBox="1"/>
          <p:nvPr/>
        </p:nvSpPr>
        <p:spPr>
          <a:xfrm>
            <a:off x="272491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112%</a:t>
            </a:r>
            <a:endParaRPr lang="en-US" sz="2200" dirty="0"/>
          </a:p>
        </p:txBody>
      </p:sp>
      <p:sp>
        <p:nvSpPr>
          <p:cNvPr id="10" name="KPI label 2"/>
          <p:cNvSpPr txBox="1"/>
          <p:nvPr/>
        </p:nvSpPr>
        <p:spPr>
          <a:xfrm>
            <a:off x="272491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Պլանի կատարում</a:t>
            </a:r>
            <a:endParaRPr lang="en-US" sz="1200" dirty="0"/>
          </a:p>
        </p:txBody>
      </p:sp>
      <p:sp>
        <p:nvSpPr>
          <p:cNvPr id="11" name="KPI card 3"/>
          <p:cNvSpPr/>
          <p:nvPr/>
        </p:nvSpPr>
        <p:spPr>
          <a:xfrm>
            <a:off x="466344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12" name="KPI dot 3"/>
          <p:cNvSpPr/>
          <p:nvPr/>
        </p:nvSpPr>
        <p:spPr>
          <a:xfrm>
            <a:off x="482803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KPI value 3"/>
          <p:cNvSpPr txBox="1"/>
          <p:nvPr/>
        </p:nvSpPr>
        <p:spPr>
          <a:xfrm>
            <a:off x="482803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1,284</a:t>
            </a:r>
            <a:endParaRPr lang="en-US" sz="2200" dirty="0"/>
          </a:p>
        </p:txBody>
      </p:sp>
      <p:sp>
        <p:nvSpPr>
          <p:cNvPr id="14" name="KPI label 3"/>
          <p:cNvSpPr txBox="1"/>
          <p:nvPr/>
        </p:nvSpPr>
        <p:spPr>
          <a:xfrm>
            <a:off x="482803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Գործարքներ</a:t>
            </a:r>
            <a:endParaRPr lang="en-US" sz="1200" dirty="0"/>
          </a:p>
        </p:txBody>
      </p:sp>
      <p:sp>
        <p:nvSpPr>
          <p:cNvPr id="15" name="KPI card 4"/>
          <p:cNvSpPr/>
          <p:nvPr/>
        </p:nvSpPr>
        <p:spPr>
          <a:xfrm>
            <a:off x="6766560" y="1188720"/>
            <a:ext cx="192024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</p:sp>
      <p:sp>
        <p:nvSpPr>
          <p:cNvPr id="16" name="KPI dot 4"/>
          <p:cNvSpPr/>
          <p:nvPr/>
        </p:nvSpPr>
        <p:spPr>
          <a:xfrm>
            <a:off x="6931152" y="1371600"/>
            <a:ext cx="201168" cy="20116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KPI value 4"/>
          <p:cNvSpPr txBox="1"/>
          <p:nvPr/>
        </p:nvSpPr>
        <p:spPr>
          <a:xfrm>
            <a:off x="6931152" y="1627632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33,300 AMD</a:t>
            </a:r>
            <a:endParaRPr lang="en-US" sz="2200" dirty="0"/>
          </a:p>
        </p:txBody>
      </p:sp>
      <p:sp>
        <p:nvSpPr>
          <p:cNvPr id="18" name="KPI label 4"/>
          <p:cNvSpPr txBox="1"/>
          <p:nvPr/>
        </p:nvSpPr>
        <p:spPr>
          <a:xfrm>
            <a:off x="6931152" y="221284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</a:rPr>
              <a:t>Միջին չեկ</a:t>
            </a:r>
            <a:endParaRPr lang="en-US" sz="1200" dirty="0"/>
          </a:p>
        </p:txBody>
      </p:sp>
      <p:sp>
        <p:nvSpPr>
          <p:cNvPr id="19" name="Includes heading"/>
          <p:cNvSpPr txBox="1"/>
          <p:nvPr/>
        </p:nvSpPr>
        <p:spPr>
          <a:xfrm>
            <a:off x="457200" y="30632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Dashboard-ի բաժինները</a:t>
            </a:r>
            <a:endParaRPr lang="en-US" sz="1800" dirty="0"/>
          </a:p>
        </p:txBody>
      </p:sp>
      <p:sp>
        <p:nvSpPr>
          <p:cNvPr id="20" name="Includes list"/>
          <p:cNvSpPr txBox="1"/>
          <p:nvPr/>
        </p:nvSpPr>
        <p:spPr>
          <a:xfrm>
            <a:off x="457200" y="347472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Վաճառքի ընդհանուր դինամիկա և պլանի կատարում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Լավագույն ապրանքներ և մենեջերներ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Հաճախորդների և տարածաշրջանների վերլուծություն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Վաճառքն ըստ ամիսների</a:t>
            </a:r>
            <a:endParaRPr lang="en-US" sz="2800" dirty="0"/>
          </a:p>
        </p:txBody>
      </p:sp>
      <p:graphicFrame>
        <p:nvGraphicFramePr>
          <p:cNvPr id="3" name="Trend chart" descr=""/>
          <p:cNvGraphicFramePr/>
          <p:nvPr/>
        </p:nvGraphicFramePr>
        <p:xfrm>
          <a:off x="457200" y="1143000"/>
          <a:ext cx="548640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Insights panel"/>
          <p:cNvSpPr/>
          <p:nvPr/>
        </p:nvSpPr>
        <p:spPr>
          <a:xfrm>
            <a:off x="6217920" y="1188720"/>
            <a:ext cx="2468880" cy="3383280"/>
          </a:xfrm>
          <a:prstGeom prst="roundRect">
            <a:avLst>
              <a:gd name="adj" fmla="val 4444"/>
            </a:avLst>
          </a:prstGeom>
          <a:solidFill>
            <a:schemeClr val="tx2"/>
          </a:solidFill>
          <a:ln/>
        </p:spPr>
      </p:sp>
      <p:sp>
        <p:nvSpPr>
          <p:cNvPr id="5" name="Insights heading"/>
          <p:cNvSpPr txBox="1"/>
          <p:nvPr/>
        </p:nvSpPr>
        <p:spPr>
          <a:xfrm>
            <a:off x="6400800" y="132588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Եզրակացություններ</a:t>
            </a:r>
            <a:endParaRPr lang="en-US" sz="1400" dirty="0"/>
          </a:p>
        </p:txBody>
      </p:sp>
      <p:sp>
        <p:nvSpPr>
          <p:cNvPr id="6" name="Insights list"/>
          <p:cNvSpPr txBox="1"/>
          <p:nvPr/>
        </p:nvSpPr>
        <p:spPr>
          <a:xfrm>
            <a:off x="6400800" y="1828800"/>
            <a:ext cx="21031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Աճ՝ +54% վեց ամսում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Լավագույն ամիսը՝ Հունիս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</a:rPr>
              <a:t>Պլանի կատարում՝ 112%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Վաճառք ըստ խմբերի</a:t>
            </a:r>
            <a:endParaRPr lang="en-US" sz="2800" dirty="0"/>
          </a:p>
        </p:txBody>
      </p:sp>
      <p:graphicFrame>
        <p:nvGraphicFramePr>
          <p:cNvPr id="3" name="Breakdown chart" descr=""/>
          <p:cNvGraphicFramePr/>
          <p:nvPr/>
        </p:nvGraphicFramePr>
        <p:xfrm>
          <a:off x="457200" y="1143000"/>
          <a:ext cx="4023360" cy="34747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graphicFrame>
        <p:nvGraphicFramePr>
          <p:cNvPr id="5" name="Breakdow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754880" y="1463040"/>
          <a:ext cx="3931920" cy="914400"/>
        </p:xfrm>
        <a:graphic>
          <a:graphicData uri="http://schemas.openxmlformats.org/drawingml/2006/table">
            <a:tbl>
              <a:tblPr/>
              <a:tblGrid>
                <a:gridCol w="1417320"/>
                <a:gridCol w="1234440"/>
                <a:gridCol w="128016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Խումբ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Արժեք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Մաս, 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Խումբ A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16 մլն AMD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37%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Խումբ B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12 մլն AMD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28%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Խումբ C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 մլն AMD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21%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Այլ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 մլն AMD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14%</a:t>
                      </a:r>
                      <a:endParaRPr lang="en-US" sz="12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Ինչպես օգտագործել այս ձևանմուշը</a:t>
            </a:r>
            <a:endParaRPr lang="en-US" sz="2800" dirty="0"/>
          </a:p>
        </p:txBody>
      </p:sp>
      <p:sp>
        <p:nvSpPr>
          <p:cNvPr id="3" name="Step card 1"/>
          <p:cNvSpPr/>
          <p:nvPr/>
        </p:nvSpPr>
        <p:spPr>
          <a:xfrm>
            <a:off x="45720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4" name="Step circle 1"/>
          <p:cNvSpPr/>
          <p:nvPr/>
        </p:nvSpPr>
        <p:spPr>
          <a:xfrm>
            <a:off x="68580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Step number 1"/>
          <p:cNvSpPr txBox="1"/>
          <p:nvPr/>
        </p:nvSpPr>
        <p:spPr>
          <a:xfrm>
            <a:off x="68580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</a:t>
            </a:r>
            <a:endParaRPr lang="en-US" sz="2000" dirty="0"/>
          </a:p>
        </p:txBody>
      </p:sp>
      <p:sp>
        <p:nvSpPr>
          <p:cNvPr id="6" name="Step title 1"/>
          <p:cNvSpPr txBox="1"/>
          <p:nvPr/>
        </p:nvSpPr>
        <p:spPr>
          <a:xfrm>
            <a:off x="68580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Փոխարինեք թվերը</a:t>
            </a:r>
            <a:endParaRPr lang="en-US" sz="1800" dirty="0"/>
          </a:p>
        </p:txBody>
      </p:sp>
      <p:sp>
        <p:nvSpPr>
          <p:cNvPr id="7" name="Step text 1"/>
          <p:cNvSpPr txBox="1"/>
          <p:nvPr/>
        </p:nvSpPr>
        <p:spPr>
          <a:xfrm>
            <a:off x="68580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Աջ սեղմեք գրաֆիկի վրա → Edit Data և մուտքագրեք Ձեր տվյալները։</a:t>
            </a:r>
            <a:endParaRPr lang="en-US" sz="1400" dirty="0"/>
          </a:p>
        </p:txBody>
      </p:sp>
      <p:sp>
        <p:nvSpPr>
          <p:cNvPr id="8" name="Step card 2"/>
          <p:cNvSpPr/>
          <p:nvPr/>
        </p:nvSpPr>
        <p:spPr>
          <a:xfrm>
            <a:off x="329184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9" name="Step circle 2"/>
          <p:cNvSpPr/>
          <p:nvPr/>
        </p:nvSpPr>
        <p:spPr>
          <a:xfrm>
            <a:off x="352044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Step number 2"/>
          <p:cNvSpPr txBox="1"/>
          <p:nvPr/>
        </p:nvSpPr>
        <p:spPr>
          <a:xfrm>
            <a:off x="352044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Step title 2"/>
          <p:cNvSpPr txBox="1"/>
          <p:nvPr/>
        </p:nvSpPr>
        <p:spPr>
          <a:xfrm>
            <a:off x="352044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Ավելացրեք լոգոն</a:t>
            </a:r>
            <a:endParaRPr lang="en-US" sz="1800" dirty="0"/>
          </a:p>
        </p:txBody>
      </p:sp>
      <p:sp>
        <p:nvSpPr>
          <p:cNvPr id="12" name="Step text 2"/>
          <p:cNvSpPr txBox="1"/>
          <p:nvPr/>
        </p:nvSpPr>
        <p:spPr>
          <a:xfrm>
            <a:off x="352044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Տեղադրեք Ձեր ընկերության լոգոն և գույները Slide Master-ում։</a:t>
            </a:r>
            <a:endParaRPr lang="en-US" sz="1400" dirty="0"/>
          </a:p>
        </p:txBody>
      </p:sp>
      <p:sp>
        <p:nvSpPr>
          <p:cNvPr id="13" name="Step card 3"/>
          <p:cNvSpPr/>
          <p:nvPr/>
        </p:nvSpPr>
        <p:spPr>
          <a:xfrm>
            <a:off x="6126480" y="1280160"/>
            <a:ext cx="2560320" cy="310896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14" name="Step circle 3"/>
          <p:cNvSpPr/>
          <p:nvPr/>
        </p:nvSpPr>
        <p:spPr>
          <a:xfrm>
            <a:off x="6355080" y="15087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Step number 3"/>
          <p:cNvSpPr txBox="1"/>
          <p:nvPr/>
        </p:nvSpPr>
        <p:spPr>
          <a:xfrm>
            <a:off x="635508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</a:t>
            </a:r>
            <a:endParaRPr lang="en-US" sz="2000" dirty="0"/>
          </a:p>
        </p:txBody>
      </p:sp>
      <p:sp>
        <p:nvSpPr>
          <p:cNvPr id="16" name="Step title 3"/>
          <p:cNvSpPr txBox="1"/>
          <p:nvPr/>
        </p:nvSpPr>
        <p:spPr>
          <a:xfrm>
            <a:off x="6355080" y="224028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Թարմացրեք ամեն ամիս</a:t>
            </a:r>
            <a:endParaRPr lang="en-US" sz="1800" dirty="0"/>
          </a:p>
        </p:txBody>
      </p:sp>
      <p:sp>
        <p:nvSpPr>
          <p:cNvPr id="17" name="Step text 3"/>
          <p:cNvSpPr txBox="1"/>
          <p:nvPr/>
        </p:nvSpPr>
        <p:spPr>
          <a:xfrm>
            <a:off x="6355080" y="2834640"/>
            <a:ext cx="21031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Power BI-ի ցուցանիշները փոխանցեք այս հաշվետվության մեջ։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137160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Պետք է օգնություն՞</a:t>
            </a:r>
            <a:endParaRPr lang="en-US" sz="3800" dirty="0"/>
          </a:p>
        </p:txBody>
      </p:sp>
      <p:sp>
        <p:nvSpPr>
          <p:cNvPr id="3" name="Text 2"/>
          <p:cNvSpPr/>
          <p:nvPr>
            <p:ph idx="103" type="body" hasCustomPrompt="1"/>
          </p:nvPr>
        </p:nvSpPr>
        <p:spPr>
          <a:xfrm>
            <a:off x="548640" y="306324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arshakaraqelyan@gmail.com  •  +374 91 115100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ptimoFlow">
  <a:themeElements>
    <a:clrScheme name="OptimoFlow">
      <a:dk1>
        <a:srgbClr val="07111F"/>
      </a:dk1>
      <a:lt1>
        <a:srgbClr val="FFFFFF"/>
      </a:lt1>
      <a:dk2>
        <a:srgbClr val="0D1B2E"/>
      </a:dk2>
      <a:lt2>
        <a:srgbClr val="EEF3F9"/>
      </a:lt2>
      <a:accent1>
        <a:srgbClr val="2EE6A6"/>
      </a:accent1>
      <a:accent2>
        <a:srgbClr val="4AA3FF"/>
      </a:accent2>
      <a:accent3>
        <a:srgbClr val="FFCF5A"/>
      </a:accent3>
      <a:accent4>
        <a:srgbClr val="7C5CFF"/>
      </a:accent4>
      <a:accent5>
        <a:srgbClr val="FF6B8A"/>
      </a:accent5>
      <a:accent6>
        <a:srgbClr val="56677F"/>
      </a:accent6>
      <a:hlink>
        <a:srgbClr val="4AA3FF"/>
      </a:hlink>
      <a:folHlink>
        <a:srgbClr val="7C5CFF"/>
      </a:folHlink>
    </a:clrScheme>
    <a:fontScheme name="OptimoFlow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OptimoFlow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Sales KPI Dashboard</dc:title>
  <dc:subject>PptxGenJS Presentation</dc:subject>
  <dc:creator>OptimoFlow</dc:creator>
  <cp:lastModifiedBy>OptimoFlow</cp:lastModifiedBy>
  <cp:revision>1</cp:revision>
  <dcterms:created xsi:type="dcterms:W3CDTF">2026-10-28T05:31:48Z</dcterms:created>
  <dcterms:modified xsi:type="dcterms:W3CDTF">2026-10-28T05:31:48Z</dcterms:modified>
</cp:coreProperties>
</file>